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2" r:id="rId4"/>
    <p:sldId id="263" r:id="rId5"/>
    <p:sldId id="264" r:id="rId6"/>
    <p:sldId id="266" r:id="rId7"/>
    <p:sldId id="265" r:id="rId8"/>
    <p:sldId id="267" r:id="rId9"/>
    <p:sldId id="268" r:id="rId10"/>
    <p:sldId id="269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 Bold" panose="00000800000000000000" pitchFamily="2" charset="-52"/>
      <p:bold r:id="rId17"/>
    </p:embeddedFont>
    <p:embeddedFont>
      <p:font typeface="Montserrat ExtraBold" panose="00000900000000000000" pitchFamily="2" charset="-52"/>
      <p:bold r:id="rId18"/>
      <p:boldItalic r:id="rId19"/>
    </p:embeddedFont>
    <p:embeddedFont>
      <p:font typeface="Montserrat SemiBold" panose="00000700000000000000" pitchFamily="2" charset="-52"/>
      <p:bold r:id="rId20"/>
      <p:boldItalic r:id="rId21"/>
    </p:embeddedFont>
    <p:embeddedFont>
      <p:font typeface="SamsungOne 450C" panose="020B0506030303020204" charset="0"/>
      <p:regular r:id="rId22"/>
    </p:embeddedFont>
    <p:embeddedFont>
      <p:font typeface="SamsungOne 800C" panose="020B0906030303020204" charset="0"/>
      <p:bold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66" d="100"/>
          <a:sy n="66" d="100"/>
        </p:scale>
        <p:origin x="1190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Люди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99-48F8-AA2F-8DC7C46539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99-48F8-AA2F-8DC7C46539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99-48F8-AA2F-8DC7C4653955}"/>
              </c:ext>
            </c:extLst>
          </c:dPt>
          <c:cat>
            <c:strRef>
              <c:f>Лист1!$A$2:$A$4</c:f>
              <c:strCache>
                <c:ptCount val="3"/>
                <c:pt idx="0">
                  <c:v>Проблемы с подъёмом</c:v>
                </c:pt>
                <c:pt idx="1">
                  <c:v>Строгий график</c:v>
                </c:pt>
                <c:pt idx="2">
                  <c:v>Важный момент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90</c:v>
                </c:pt>
                <c:pt idx="1">
                  <c:v>8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3C-40C3-B8F4-EFE527CB3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ln w="0" cap="sq">
                <a:solidFill>
                  <a:schemeClr val="tx2">
                    <a:alpha val="88000"/>
                  </a:schemeClr>
                </a:solidFill>
              </a:ln>
              <a:solidFill>
                <a:schemeClr val="tx2">
                  <a:alpha val="88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 err="1"/>
              <a:t>Мухаметов</a:t>
            </a:r>
            <a:r>
              <a:rPr lang="ru-RU" dirty="0"/>
              <a:t> Максим</a:t>
            </a:r>
          </a:p>
          <a:p>
            <a:r>
              <a:rPr lang="ru-RU" dirty="0"/>
              <a:t>Центр цифрового образования детей </a:t>
            </a:r>
            <a:r>
              <a:rPr lang="en-US" dirty="0"/>
              <a:t>It-</a:t>
            </a:r>
            <a:r>
              <a:rPr lang="ru-RU" dirty="0"/>
              <a:t>куб Красноярск</a:t>
            </a:r>
          </a:p>
          <a:p>
            <a:r>
              <a:rPr lang="ru-RU" dirty="0"/>
              <a:t>2024г.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22.05.2024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ontserrat Bold" panose="00000800000000000000" pitchFamily="2" charset="-52"/>
              </a:rPr>
              <a:t>Smart alarm</a:t>
            </a:r>
            <a:endParaRPr lang="ru-RU" dirty="0">
              <a:latin typeface="Montserrat Bold" panose="000008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Введение</a:t>
            </a: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8385C690-827C-485B-8F13-91B132B9B239}"/>
              </a:ext>
            </a:extLst>
          </p:cNvPr>
          <p:cNvSpPr txBox="1">
            <a:spLocks/>
          </p:cNvSpPr>
          <p:nvPr/>
        </p:nvSpPr>
        <p:spPr>
          <a:xfrm>
            <a:off x="589284" y="1210136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latin typeface="Montserrat ExtraBold" panose="00000900000000000000" pitchFamily="2" charset="-52"/>
              </a:rPr>
              <a:t>Цель</a:t>
            </a:r>
            <a:r>
              <a:rPr lang="ru-RU" sz="2400" dirty="0">
                <a:latin typeface="Montserrat SemiBold" panose="00000700000000000000" pitchFamily="2" charset="-52"/>
              </a:rPr>
              <a:t> – </a:t>
            </a:r>
            <a:r>
              <a:rPr lang="ru-RU" sz="2400" u="sng" dirty="0">
                <a:latin typeface="Montserrat SemiBold" panose="00000700000000000000" pitchFamily="2" charset="-52"/>
              </a:rPr>
              <a:t>100%</a:t>
            </a:r>
            <a:r>
              <a:rPr lang="ru-RU" sz="2400" dirty="0">
                <a:latin typeface="Montserrat SemiBold" panose="00000700000000000000" pitchFamily="2" charset="-52"/>
              </a:rPr>
              <a:t> будящий будильник</a:t>
            </a:r>
          </a:p>
        </p:txBody>
      </p:sp>
      <p:graphicFrame>
        <p:nvGraphicFramePr>
          <p:cNvPr id="29" name="Диаграмма 28">
            <a:extLst>
              <a:ext uri="{FF2B5EF4-FFF2-40B4-BE49-F238E27FC236}">
                <a16:creationId xmlns:a16="http://schemas.microsoft.com/office/drawing/2014/main" id="{31EDBF14-F2D6-4949-9CD7-A158C4222F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0912554"/>
              </p:ext>
            </p:extLst>
          </p:nvPr>
        </p:nvGraphicFramePr>
        <p:xfrm>
          <a:off x="5218238" y="1778893"/>
          <a:ext cx="6266773" cy="5170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" name="Заголовок 4">
            <a:extLst>
              <a:ext uri="{FF2B5EF4-FFF2-40B4-BE49-F238E27FC236}">
                <a16:creationId xmlns:a16="http://schemas.microsoft.com/office/drawing/2014/main" id="{A74F02D9-8695-4644-BCB5-36050EAB1CDC}"/>
              </a:ext>
            </a:extLst>
          </p:cNvPr>
          <p:cNvSpPr txBox="1">
            <a:spLocks/>
          </p:cNvSpPr>
          <p:nvPr/>
        </p:nvSpPr>
        <p:spPr>
          <a:xfrm>
            <a:off x="582821" y="1584740"/>
            <a:ext cx="9257907" cy="79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Montserrat ExtraBold" panose="00000900000000000000" pitchFamily="2" charset="-52"/>
              </a:rPr>
              <a:t>Задачи –</a:t>
            </a:r>
            <a:endParaRPr lang="ru-RU" sz="2400" dirty="0">
              <a:latin typeface="Montserrat SemiBold" panose="00000700000000000000" pitchFamily="2" charset="-52"/>
            </a:endParaRPr>
          </a:p>
        </p:txBody>
      </p:sp>
      <p:sp>
        <p:nvSpPr>
          <p:cNvPr id="47" name="Заголовок 4">
            <a:extLst>
              <a:ext uri="{FF2B5EF4-FFF2-40B4-BE49-F238E27FC236}">
                <a16:creationId xmlns:a16="http://schemas.microsoft.com/office/drawing/2014/main" id="{4527E313-4B96-4363-8B86-9B2581F9CE92}"/>
              </a:ext>
            </a:extLst>
          </p:cNvPr>
          <p:cNvSpPr txBox="1">
            <a:spLocks/>
          </p:cNvSpPr>
          <p:nvPr/>
        </p:nvSpPr>
        <p:spPr>
          <a:xfrm>
            <a:off x="589284" y="1956126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Изучить теорию создания приложений</a:t>
            </a:r>
          </a:p>
        </p:txBody>
      </p:sp>
      <p:sp>
        <p:nvSpPr>
          <p:cNvPr id="48" name="Заголовок 4">
            <a:extLst>
              <a:ext uri="{FF2B5EF4-FFF2-40B4-BE49-F238E27FC236}">
                <a16:creationId xmlns:a16="http://schemas.microsoft.com/office/drawing/2014/main" id="{79A87D63-56A9-43CB-8ABD-D21DED44664A}"/>
              </a:ext>
            </a:extLst>
          </p:cNvPr>
          <p:cNvSpPr txBox="1">
            <a:spLocks/>
          </p:cNvSpPr>
          <p:nvPr/>
        </p:nvSpPr>
        <p:spPr>
          <a:xfrm>
            <a:off x="582824" y="2268921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Изучить принцип работы будильника</a:t>
            </a:r>
          </a:p>
        </p:txBody>
      </p:sp>
      <p:sp>
        <p:nvSpPr>
          <p:cNvPr id="49" name="Заголовок 4">
            <a:extLst>
              <a:ext uri="{FF2B5EF4-FFF2-40B4-BE49-F238E27FC236}">
                <a16:creationId xmlns:a16="http://schemas.microsoft.com/office/drawing/2014/main" id="{2B13FE59-B0D9-48B7-8322-C95A00D88C95}"/>
              </a:ext>
            </a:extLst>
          </p:cNvPr>
          <p:cNvSpPr txBox="1">
            <a:spLocks/>
          </p:cNvSpPr>
          <p:nvPr/>
        </p:nvSpPr>
        <p:spPr>
          <a:xfrm>
            <a:off x="589283" y="2578688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Анализ существующих решений</a:t>
            </a:r>
          </a:p>
        </p:txBody>
      </p:sp>
      <p:sp>
        <p:nvSpPr>
          <p:cNvPr id="50" name="Заголовок 4">
            <a:extLst>
              <a:ext uri="{FF2B5EF4-FFF2-40B4-BE49-F238E27FC236}">
                <a16:creationId xmlns:a16="http://schemas.microsoft.com/office/drawing/2014/main" id="{DAA7EBFA-3BB3-4947-8BF8-3ECE1E87819A}"/>
              </a:ext>
            </a:extLst>
          </p:cNvPr>
          <p:cNvSpPr txBox="1">
            <a:spLocks/>
          </p:cNvSpPr>
          <p:nvPr/>
        </p:nvSpPr>
        <p:spPr>
          <a:xfrm>
            <a:off x="582823" y="2868077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Создать дизайн приложения</a:t>
            </a:r>
          </a:p>
        </p:txBody>
      </p:sp>
      <p:sp>
        <p:nvSpPr>
          <p:cNvPr id="51" name="Заголовок 4">
            <a:extLst>
              <a:ext uri="{FF2B5EF4-FFF2-40B4-BE49-F238E27FC236}">
                <a16:creationId xmlns:a16="http://schemas.microsoft.com/office/drawing/2014/main" id="{2D87FD0E-CCE4-4445-AD5E-A567F85A140E}"/>
              </a:ext>
            </a:extLst>
          </p:cNvPr>
          <p:cNvSpPr txBox="1">
            <a:spLocks/>
          </p:cNvSpPr>
          <p:nvPr/>
        </p:nvSpPr>
        <p:spPr>
          <a:xfrm>
            <a:off x="592186" y="3184152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Апробировать приложение</a:t>
            </a:r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F467C2A0-CEDC-421C-B4C9-90279AAB76B7}"/>
              </a:ext>
            </a:extLst>
          </p:cNvPr>
          <p:cNvSpPr txBox="1">
            <a:spLocks/>
          </p:cNvSpPr>
          <p:nvPr/>
        </p:nvSpPr>
        <p:spPr>
          <a:xfrm>
            <a:off x="573460" y="3660680"/>
            <a:ext cx="4635415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Создать свой способ не закрываемого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46" grpId="0"/>
      <p:bldP spid="47" grpId="0"/>
      <p:bldP spid="48" grpId="0"/>
      <p:bldP spid="49" grpId="0"/>
      <p:bldP spid="50" grpId="0"/>
      <p:bldP spid="51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Приложение</a:t>
            </a:r>
            <a:endParaRPr lang="ru-RU" dirty="0"/>
          </a:p>
        </p:txBody>
      </p:sp>
      <p:sp>
        <p:nvSpPr>
          <p:cNvPr id="27" name="Заголовок 4">
            <a:extLst>
              <a:ext uri="{FF2B5EF4-FFF2-40B4-BE49-F238E27FC236}">
                <a16:creationId xmlns:a16="http://schemas.microsoft.com/office/drawing/2014/main" id="{79346CC9-A6BD-4F37-9649-3C59A09A1231}"/>
              </a:ext>
            </a:extLst>
          </p:cNvPr>
          <p:cNvSpPr txBox="1">
            <a:spLocks/>
          </p:cNvSpPr>
          <p:nvPr/>
        </p:nvSpPr>
        <p:spPr>
          <a:xfrm>
            <a:off x="894775" y="1341645"/>
            <a:ext cx="9257907" cy="79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>
                <a:latin typeface="Montserrat ExtraBold" panose="00000900000000000000" pitchFamily="2" charset="-52"/>
              </a:rPr>
              <a:t>Функции –</a:t>
            </a:r>
            <a:endParaRPr lang="ru-RU" sz="2400" dirty="0">
              <a:latin typeface="Montserrat SemiBold" panose="00000700000000000000" pitchFamily="2" charset="-52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A438989-093B-4E47-AEE8-952AC0E046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857" y="1878994"/>
            <a:ext cx="308296" cy="30829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9CAF5BE-20AA-461E-90CC-626EF66848C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92183" y="2187290"/>
            <a:ext cx="308296" cy="30829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23A06F3-B691-4972-9E44-58E0117B48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29617" y="2495586"/>
            <a:ext cx="308296" cy="30829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2D55D9C-48BC-47B7-B3AD-D70D47D9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42969" y="2803882"/>
            <a:ext cx="308296" cy="30829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65B46BEA-065A-4F99-853A-5558A8D81C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7111" y="3068986"/>
            <a:ext cx="308296" cy="30829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C7BD0F89-D2A7-4EC1-A95F-11BD1F988D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32857" y="3382493"/>
            <a:ext cx="308296" cy="308296"/>
          </a:xfrm>
          <a:prstGeom prst="rect">
            <a:avLst/>
          </a:prstGeom>
        </p:spPr>
      </p:pic>
      <p:sp>
        <p:nvSpPr>
          <p:cNvPr id="36" name="Заголовок 4">
            <a:extLst>
              <a:ext uri="{FF2B5EF4-FFF2-40B4-BE49-F238E27FC236}">
                <a16:creationId xmlns:a16="http://schemas.microsoft.com/office/drawing/2014/main" id="{7CDFDE6C-4199-4D64-9A56-9353486C41CC}"/>
              </a:ext>
            </a:extLst>
          </p:cNvPr>
          <p:cNvSpPr txBox="1">
            <a:spLocks/>
          </p:cNvSpPr>
          <p:nvPr/>
        </p:nvSpPr>
        <p:spPr>
          <a:xfrm>
            <a:off x="901238" y="1713031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Создание</a:t>
            </a:r>
            <a:r>
              <a:rPr lang="en-US" sz="2000" dirty="0">
                <a:latin typeface="Montserrat SemiBold" panose="00000700000000000000" pitchFamily="2" charset="-52"/>
              </a:rPr>
              <a:t>/</a:t>
            </a:r>
            <a:r>
              <a:rPr lang="ru-RU" sz="2000" dirty="0">
                <a:latin typeface="Montserrat SemiBold" panose="00000700000000000000" pitchFamily="2" charset="-52"/>
              </a:rPr>
              <a:t>хранение</a:t>
            </a:r>
          </a:p>
        </p:txBody>
      </p:sp>
      <p:sp>
        <p:nvSpPr>
          <p:cNvPr id="37" name="Заголовок 4">
            <a:extLst>
              <a:ext uri="{FF2B5EF4-FFF2-40B4-BE49-F238E27FC236}">
                <a16:creationId xmlns:a16="http://schemas.microsoft.com/office/drawing/2014/main" id="{57E7E877-A7C3-4649-BA97-24FB44284B22}"/>
              </a:ext>
            </a:extLst>
          </p:cNvPr>
          <p:cNvSpPr txBox="1">
            <a:spLocks/>
          </p:cNvSpPr>
          <p:nvPr/>
        </p:nvSpPr>
        <p:spPr>
          <a:xfrm>
            <a:off x="894778" y="2025826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Включение</a:t>
            </a:r>
            <a:r>
              <a:rPr lang="en-US" sz="2000" dirty="0">
                <a:latin typeface="Montserrat SemiBold" panose="00000700000000000000" pitchFamily="2" charset="-52"/>
              </a:rPr>
              <a:t>/</a:t>
            </a:r>
            <a:r>
              <a:rPr lang="ru-RU" sz="2000" dirty="0">
                <a:latin typeface="Montserrat SemiBold" panose="00000700000000000000" pitchFamily="2" charset="-52"/>
              </a:rPr>
              <a:t>выключение</a:t>
            </a:r>
          </a:p>
        </p:txBody>
      </p:sp>
      <p:sp>
        <p:nvSpPr>
          <p:cNvPr id="38" name="Заголовок 4">
            <a:extLst>
              <a:ext uri="{FF2B5EF4-FFF2-40B4-BE49-F238E27FC236}">
                <a16:creationId xmlns:a16="http://schemas.microsoft.com/office/drawing/2014/main" id="{7D367DD2-4CEC-44C8-A029-A92522971D52}"/>
              </a:ext>
            </a:extLst>
          </p:cNvPr>
          <p:cNvSpPr txBox="1">
            <a:spLocks/>
          </p:cNvSpPr>
          <p:nvPr/>
        </p:nvSpPr>
        <p:spPr>
          <a:xfrm>
            <a:off x="901237" y="2335593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Смена цвета</a:t>
            </a:r>
          </a:p>
        </p:txBody>
      </p:sp>
      <p:sp>
        <p:nvSpPr>
          <p:cNvPr id="39" name="Заголовок 4">
            <a:extLst>
              <a:ext uri="{FF2B5EF4-FFF2-40B4-BE49-F238E27FC236}">
                <a16:creationId xmlns:a16="http://schemas.microsoft.com/office/drawing/2014/main" id="{5BA41695-7B84-41EB-B01A-1E5F6E14FD8E}"/>
              </a:ext>
            </a:extLst>
          </p:cNvPr>
          <p:cNvSpPr txBox="1">
            <a:spLocks/>
          </p:cNvSpPr>
          <p:nvPr/>
        </p:nvSpPr>
        <p:spPr>
          <a:xfrm>
            <a:off x="894777" y="2624982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Удаление</a:t>
            </a:r>
          </a:p>
        </p:txBody>
      </p:sp>
      <p:sp>
        <p:nvSpPr>
          <p:cNvPr id="41" name="Заголовок 4">
            <a:extLst>
              <a:ext uri="{FF2B5EF4-FFF2-40B4-BE49-F238E27FC236}">
                <a16:creationId xmlns:a16="http://schemas.microsoft.com/office/drawing/2014/main" id="{F36EDC10-EBB2-4C2F-A3CC-D62426ADC474}"/>
              </a:ext>
            </a:extLst>
          </p:cNvPr>
          <p:cNvSpPr txBox="1">
            <a:spLocks/>
          </p:cNvSpPr>
          <p:nvPr/>
        </p:nvSpPr>
        <p:spPr>
          <a:xfrm>
            <a:off x="907698" y="2910968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Сохранение всех</a:t>
            </a:r>
          </a:p>
        </p:txBody>
      </p:sp>
      <p:sp>
        <p:nvSpPr>
          <p:cNvPr id="42" name="Заголовок 4">
            <a:extLst>
              <a:ext uri="{FF2B5EF4-FFF2-40B4-BE49-F238E27FC236}">
                <a16:creationId xmlns:a16="http://schemas.microsoft.com/office/drawing/2014/main" id="{ABD2A9E8-69B9-4B09-8091-60A5732CEB37}"/>
              </a:ext>
            </a:extLst>
          </p:cNvPr>
          <p:cNvSpPr txBox="1">
            <a:spLocks/>
          </p:cNvSpPr>
          <p:nvPr/>
        </p:nvSpPr>
        <p:spPr>
          <a:xfrm>
            <a:off x="901237" y="321148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Установка времени</a:t>
            </a:r>
          </a:p>
        </p:txBody>
      </p:sp>
      <p:sp>
        <p:nvSpPr>
          <p:cNvPr id="43" name="Заголовок 4">
            <a:extLst>
              <a:ext uri="{FF2B5EF4-FFF2-40B4-BE49-F238E27FC236}">
                <a16:creationId xmlns:a16="http://schemas.microsoft.com/office/drawing/2014/main" id="{5046FFAB-7D2F-4D11-809B-1ADC79DA7E20}"/>
              </a:ext>
            </a:extLst>
          </p:cNvPr>
          <p:cNvSpPr txBox="1">
            <a:spLocks/>
          </p:cNvSpPr>
          <p:nvPr/>
        </p:nvSpPr>
        <p:spPr>
          <a:xfrm>
            <a:off x="894776" y="3514457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000" dirty="0">
              <a:latin typeface="Montserrat SemiBold" panose="00000700000000000000" pitchFamily="2" charset="-52"/>
            </a:endParaRPr>
          </a:p>
        </p:txBody>
      </p:sp>
      <p:sp>
        <p:nvSpPr>
          <p:cNvPr id="44" name="Заголовок 4">
            <a:extLst>
              <a:ext uri="{FF2B5EF4-FFF2-40B4-BE49-F238E27FC236}">
                <a16:creationId xmlns:a16="http://schemas.microsoft.com/office/drawing/2014/main" id="{C08E66ED-E0E2-4068-9D32-2BE0DEFEA2A5}"/>
              </a:ext>
            </a:extLst>
          </p:cNvPr>
          <p:cNvSpPr txBox="1">
            <a:spLocks/>
          </p:cNvSpPr>
          <p:nvPr/>
        </p:nvSpPr>
        <p:spPr>
          <a:xfrm>
            <a:off x="901236" y="3515058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Решение задачи</a:t>
            </a:r>
          </a:p>
        </p:txBody>
      </p:sp>
      <p:sp>
        <p:nvSpPr>
          <p:cNvPr id="45" name="Заголовок 4">
            <a:extLst>
              <a:ext uri="{FF2B5EF4-FFF2-40B4-BE49-F238E27FC236}">
                <a16:creationId xmlns:a16="http://schemas.microsoft.com/office/drawing/2014/main" id="{885ADDEB-C664-47E3-B9CF-002153944D1A}"/>
              </a:ext>
            </a:extLst>
          </p:cNvPr>
          <p:cNvSpPr txBox="1">
            <a:spLocks/>
          </p:cNvSpPr>
          <p:nvPr/>
        </p:nvSpPr>
        <p:spPr>
          <a:xfrm>
            <a:off x="907696" y="3825581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SemiBold" panose="00000700000000000000" pitchFamily="2" charset="-52"/>
              </a:rPr>
              <a:t>Фиксация экрана</a:t>
            </a:r>
          </a:p>
        </p:txBody>
      </p:sp>
    </p:spTree>
    <p:extLst>
      <p:ext uri="{BB962C8B-B14F-4D97-AF65-F5344CB8AC3E}">
        <p14:creationId xmlns:p14="http://schemas.microsoft.com/office/powerpoint/2010/main" val="335260950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  <p:bldP spid="37" grpId="0"/>
      <p:bldP spid="38" grpId="0"/>
      <p:bldP spid="39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Приложение</a:t>
            </a:r>
            <a:endParaRPr lang="ru-RU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6FDF8754-67F7-4EF5-BEE1-4C2083717FBF}"/>
              </a:ext>
            </a:extLst>
          </p:cNvPr>
          <p:cNvSpPr txBox="1">
            <a:spLocks/>
          </p:cNvSpPr>
          <p:nvPr/>
        </p:nvSpPr>
        <p:spPr>
          <a:xfrm>
            <a:off x="894775" y="1341645"/>
            <a:ext cx="9257907" cy="790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 err="1">
                <a:latin typeface="Montserrat ExtraBold" panose="00000900000000000000" pitchFamily="2" charset="-52"/>
              </a:rPr>
              <a:t>Стэк</a:t>
            </a:r>
            <a:r>
              <a:rPr lang="ru-RU" sz="2400" dirty="0">
                <a:latin typeface="Montserrat ExtraBold" panose="00000900000000000000" pitchFamily="2" charset="-52"/>
              </a:rPr>
              <a:t> технологий –</a:t>
            </a:r>
            <a:endParaRPr lang="ru-RU" sz="2400" dirty="0">
              <a:latin typeface="Montserrat SemiBold" panose="00000700000000000000" pitchFamily="2" charset="-52"/>
            </a:endParaRPr>
          </a:p>
        </p:txBody>
      </p:sp>
      <p:sp>
        <p:nvSpPr>
          <p:cNvPr id="26" name="Заголовок 4">
            <a:extLst>
              <a:ext uri="{FF2B5EF4-FFF2-40B4-BE49-F238E27FC236}">
                <a16:creationId xmlns:a16="http://schemas.microsoft.com/office/drawing/2014/main" id="{FBFF23C0-FBDA-4BDE-A98A-18D5C72F0A47}"/>
              </a:ext>
            </a:extLst>
          </p:cNvPr>
          <p:cNvSpPr txBox="1">
            <a:spLocks/>
          </p:cNvSpPr>
          <p:nvPr/>
        </p:nvSpPr>
        <p:spPr>
          <a:xfrm>
            <a:off x="863137" y="1888613"/>
            <a:ext cx="9257907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-52"/>
              </a:rPr>
              <a:t>Alarm Manager</a:t>
            </a:r>
          </a:p>
        </p:txBody>
      </p:sp>
      <p:sp>
        <p:nvSpPr>
          <p:cNvPr id="46" name="Заголовок 4">
            <a:extLst>
              <a:ext uri="{FF2B5EF4-FFF2-40B4-BE49-F238E27FC236}">
                <a16:creationId xmlns:a16="http://schemas.microsoft.com/office/drawing/2014/main" id="{B238E751-5706-4AB6-BB1E-89DFF4312CF4}"/>
              </a:ext>
            </a:extLst>
          </p:cNvPr>
          <p:cNvSpPr txBox="1">
            <a:spLocks/>
          </p:cNvSpPr>
          <p:nvPr/>
        </p:nvSpPr>
        <p:spPr>
          <a:xfrm>
            <a:off x="863136" y="2150435"/>
            <a:ext cx="9257907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-52"/>
              </a:rPr>
              <a:t>Ringtone Manager</a:t>
            </a:r>
          </a:p>
        </p:txBody>
      </p:sp>
      <p:sp>
        <p:nvSpPr>
          <p:cNvPr id="47" name="Заголовок 4">
            <a:extLst>
              <a:ext uri="{FF2B5EF4-FFF2-40B4-BE49-F238E27FC236}">
                <a16:creationId xmlns:a16="http://schemas.microsoft.com/office/drawing/2014/main" id="{DEEC0E26-487B-4C92-AB8C-3186AFEFDFDA}"/>
              </a:ext>
            </a:extLst>
          </p:cNvPr>
          <p:cNvSpPr txBox="1">
            <a:spLocks/>
          </p:cNvSpPr>
          <p:nvPr/>
        </p:nvSpPr>
        <p:spPr>
          <a:xfrm>
            <a:off x="863135" y="2412257"/>
            <a:ext cx="9257907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-52"/>
              </a:rPr>
              <a:t>Material Design 3</a:t>
            </a:r>
          </a:p>
        </p:txBody>
      </p:sp>
      <p:sp>
        <p:nvSpPr>
          <p:cNvPr id="48" name="Заголовок 4">
            <a:extLst>
              <a:ext uri="{FF2B5EF4-FFF2-40B4-BE49-F238E27FC236}">
                <a16:creationId xmlns:a16="http://schemas.microsoft.com/office/drawing/2014/main" id="{7A797CED-D129-4A55-94CF-E80E9FC3530F}"/>
              </a:ext>
            </a:extLst>
          </p:cNvPr>
          <p:cNvSpPr txBox="1">
            <a:spLocks/>
          </p:cNvSpPr>
          <p:nvPr/>
        </p:nvSpPr>
        <p:spPr>
          <a:xfrm>
            <a:off x="863135" y="2672708"/>
            <a:ext cx="9257907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-52"/>
              </a:rPr>
              <a:t>Pending Intent</a:t>
            </a:r>
          </a:p>
        </p:txBody>
      </p:sp>
      <p:sp>
        <p:nvSpPr>
          <p:cNvPr id="49" name="Заголовок 4">
            <a:extLst>
              <a:ext uri="{FF2B5EF4-FFF2-40B4-BE49-F238E27FC236}">
                <a16:creationId xmlns:a16="http://schemas.microsoft.com/office/drawing/2014/main" id="{6CB704A8-3CE0-456D-958E-BB1CDD693C82}"/>
              </a:ext>
            </a:extLst>
          </p:cNvPr>
          <p:cNvSpPr txBox="1">
            <a:spLocks/>
          </p:cNvSpPr>
          <p:nvPr/>
        </p:nvSpPr>
        <p:spPr>
          <a:xfrm>
            <a:off x="863135" y="2933159"/>
            <a:ext cx="9257907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-52"/>
              </a:rPr>
              <a:t>DTO</a:t>
            </a:r>
            <a:r>
              <a:rPr lang="ru-RU" sz="2000" dirty="0">
                <a:latin typeface="Montserrat SemiBold" panose="00000700000000000000" pitchFamily="2" charset="-52"/>
              </a:rPr>
              <a:t> </a:t>
            </a:r>
            <a:r>
              <a:rPr lang="en-US" sz="2000" dirty="0">
                <a:latin typeface="Montserrat SemiBold" panose="00000700000000000000" pitchFamily="2" charset="-52"/>
              </a:rPr>
              <a:t>class</a:t>
            </a:r>
            <a:endParaRPr lang="ru-RU" sz="2000" dirty="0">
              <a:latin typeface="Montserrat SemiBold" panose="00000700000000000000" pitchFamily="2" charset="-52"/>
            </a:endParaRPr>
          </a:p>
        </p:txBody>
      </p:sp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E79C0C05-CFC0-4D13-96B8-08A4D9CB1DC3}"/>
              </a:ext>
            </a:extLst>
          </p:cNvPr>
          <p:cNvSpPr txBox="1">
            <a:spLocks/>
          </p:cNvSpPr>
          <p:nvPr/>
        </p:nvSpPr>
        <p:spPr>
          <a:xfrm>
            <a:off x="863134" y="3221825"/>
            <a:ext cx="9257907" cy="48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SemiBold" panose="00000700000000000000" pitchFamily="2" charset="-52"/>
              </a:rPr>
              <a:t>Broadcast receiver</a:t>
            </a:r>
            <a:endParaRPr lang="ru-RU" sz="2000" dirty="0"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4609104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6" grpId="0"/>
      <p:bldP spid="47" grpId="0"/>
      <p:bldP spid="48" grpId="0"/>
      <p:bldP spid="4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Архитектура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9D232C-89E6-4131-9718-CA18CD95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1340716"/>
            <a:ext cx="952500" cy="952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077189-1207-451D-B330-30F7D4CF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2293216"/>
            <a:ext cx="952500" cy="952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051C5E-C823-4A1B-9E57-77E9CE270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3245716"/>
            <a:ext cx="952500" cy="9525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926DA9-1C7D-44D2-9210-858563ED5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" y="4198216"/>
            <a:ext cx="952500" cy="952500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1B128F03-7192-436F-BB28-1A176CA083AD}"/>
              </a:ext>
            </a:extLst>
          </p:cNvPr>
          <p:cNvSpPr txBox="1">
            <a:spLocks/>
          </p:cNvSpPr>
          <p:nvPr/>
        </p:nvSpPr>
        <p:spPr>
          <a:xfrm>
            <a:off x="1815639" y="1564853"/>
            <a:ext cx="2415704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ontserrat SemiBold" panose="00000700000000000000" pitchFamily="2" charset="-52"/>
              </a:rPr>
              <a:t>Alarm</a:t>
            </a:r>
            <a:endParaRPr lang="ru-RU" sz="2400" dirty="0">
              <a:latin typeface="Montserrat SemiBold" panose="00000700000000000000" pitchFamily="2" charset="-52"/>
            </a:endParaRPr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EC69F136-3B62-40CE-9554-42FCF1FF6E19}"/>
              </a:ext>
            </a:extLst>
          </p:cNvPr>
          <p:cNvSpPr txBox="1">
            <a:spLocks/>
          </p:cNvSpPr>
          <p:nvPr/>
        </p:nvSpPr>
        <p:spPr>
          <a:xfrm>
            <a:off x="1815638" y="2551910"/>
            <a:ext cx="2415704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latin typeface="Montserrat SemiBold" panose="00000700000000000000" pitchFamily="2" charset="-52"/>
              </a:rPr>
              <a:t>ListAlarms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E0669B6B-4A1B-48F0-A3FE-A98F9BDD0D62}"/>
              </a:ext>
            </a:extLst>
          </p:cNvPr>
          <p:cNvSpPr txBox="1">
            <a:spLocks/>
          </p:cNvSpPr>
          <p:nvPr/>
        </p:nvSpPr>
        <p:spPr>
          <a:xfrm>
            <a:off x="1815637" y="3472982"/>
            <a:ext cx="2415704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ontserrat SemiBold" panose="00000700000000000000" pitchFamily="2" charset="-52"/>
              </a:rPr>
              <a:t>Saving Data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8E61A7E8-4015-470A-A02C-C363F3702B04}"/>
              </a:ext>
            </a:extLst>
          </p:cNvPr>
          <p:cNvSpPr txBox="1">
            <a:spLocks/>
          </p:cNvSpPr>
          <p:nvPr/>
        </p:nvSpPr>
        <p:spPr>
          <a:xfrm>
            <a:off x="1815636" y="4425482"/>
            <a:ext cx="2415704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Montserrat SemiBold" panose="00000700000000000000" pitchFamily="2" charset="-52"/>
              </a:rPr>
              <a:t>Ui</a:t>
            </a:r>
          </a:p>
        </p:txBody>
      </p: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91F8B6D7-89AF-4ADA-939C-31EFFEF5D72A}"/>
              </a:ext>
            </a:extLst>
          </p:cNvPr>
          <p:cNvCxnSpPr>
            <a:cxnSpLocks/>
            <a:stCxn id="3" idx="1"/>
            <a:endCxn id="7" idx="1"/>
          </p:cNvCxnSpPr>
          <p:nvPr/>
        </p:nvCxnSpPr>
        <p:spPr>
          <a:xfrm rot="10800000" flipV="1">
            <a:off x="863138" y="1816966"/>
            <a:ext cx="12700" cy="952500"/>
          </a:xfrm>
          <a:prstGeom prst="bentConnector3">
            <a:avLst>
              <a:gd name="adj1" fmla="val 180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36CB3DF1-6BCC-460F-B798-28E454A17D70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V="1">
            <a:off x="863138" y="2769466"/>
            <a:ext cx="12700" cy="952500"/>
          </a:xfrm>
          <a:prstGeom prst="bentConnector3">
            <a:avLst>
              <a:gd name="adj1" fmla="val 180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9CDA3CE9-7CF2-484D-BB4E-117BA52127B4}"/>
              </a:ext>
            </a:extLst>
          </p:cNvPr>
          <p:cNvCxnSpPr>
            <a:cxnSpLocks/>
            <a:stCxn id="8" idx="1"/>
            <a:endCxn id="9" idx="1"/>
          </p:cNvCxnSpPr>
          <p:nvPr/>
        </p:nvCxnSpPr>
        <p:spPr>
          <a:xfrm rot="10800000" flipV="1">
            <a:off x="863138" y="3721966"/>
            <a:ext cx="12700" cy="952500"/>
          </a:xfrm>
          <a:prstGeom prst="bentConnector3">
            <a:avLst>
              <a:gd name="adj1" fmla="val 1800000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3BA8FEE-CD9E-4C99-8518-06F2A955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348" y="330483"/>
            <a:ext cx="5617596" cy="63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92308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Демонстрация</a:t>
            </a:r>
            <a:endParaRPr lang="ru-RU" dirty="0"/>
          </a:p>
        </p:txBody>
      </p:sp>
      <p:pic>
        <p:nvPicPr>
          <p:cNvPr id="3" name="demonstration_alarm_app — сделано в Clipchamp">
            <a:hlinkClick r:id="" action="ppaction://media"/>
            <a:extLst>
              <a:ext uri="{FF2B5EF4-FFF2-40B4-BE49-F238E27FC236}">
                <a16:creationId xmlns:a16="http://schemas.microsoft.com/office/drawing/2014/main" id="{4D264941-368A-4178-BDB8-BB2C9F8289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4528" y="1080740"/>
            <a:ext cx="3642944" cy="546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1747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>
                <a:latin typeface="Montserrat ExtraBold" panose="00000900000000000000" pitchFamily="2" charset="-52"/>
              </a:rPr>
              <a:t>Перспектива</a:t>
            </a:r>
            <a:endParaRPr lang="ru-RU" dirty="0"/>
          </a:p>
        </p:txBody>
      </p:sp>
      <p:sp>
        <p:nvSpPr>
          <p:cNvPr id="7" name="Заголовок 4">
            <a:extLst>
              <a:ext uri="{FF2B5EF4-FFF2-40B4-BE49-F238E27FC236}">
                <a16:creationId xmlns:a16="http://schemas.microsoft.com/office/drawing/2014/main" id="{415BE999-DDF8-4357-87B0-68E85511479B}"/>
              </a:ext>
            </a:extLst>
          </p:cNvPr>
          <p:cNvSpPr txBox="1">
            <a:spLocks/>
          </p:cNvSpPr>
          <p:nvPr/>
        </p:nvSpPr>
        <p:spPr>
          <a:xfrm>
            <a:off x="863137" y="1455789"/>
            <a:ext cx="9257907" cy="1413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Montserrat SemiBold" panose="00000700000000000000" pitchFamily="2" charset="-52"/>
              </a:rPr>
              <a:t>1.   Дизайн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C901EB-4D0B-44F5-9DEF-F8502BA5DE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06338" y="2456916"/>
            <a:ext cx="406862" cy="406862"/>
          </a:xfrm>
          <a:prstGeom prst="rect">
            <a:avLst/>
          </a:prstGeom>
        </p:spPr>
      </p:pic>
      <p:sp>
        <p:nvSpPr>
          <p:cNvPr id="11" name="Заголовок 4">
            <a:extLst>
              <a:ext uri="{FF2B5EF4-FFF2-40B4-BE49-F238E27FC236}">
                <a16:creationId xmlns:a16="http://schemas.microsoft.com/office/drawing/2014/main" id="{F89CA783-02EC-42B1-A3F1-973708F333C5}"/>
              </a:ext>
            </a:extLst>
          </p:cNvPr>
          <p:cNvSpPr txBox="1">
            <a:spLocks/>
          </p:cNvSpPr>
          <p:nvPr/>
        </p:nvSpPr>
        <p:spPr>
          <a:xfrm>
            <a:off x="863136" y="2213021"/>
            <a:ext cx="9257907" cy="89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Montserrat SemiBold" panose="00000700000000000000" pitchFamily="2" charset="-52"/>
              </a:rPr>
              <a:t>2.  Настройка</a:t>
            </a:r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210EFE50-82AF-45B6-AB4B-34A6FC01C19B}"/>
              </a:ext>
            </a:extLst>
          </p:cNvPr>
          <p:cNvSpPr txBox="1">
            <a:spLocks/>
          </p:cNvSpPr>
          <p:nvPr/>
        </p:nvSpPr>
        <p:spPr>
          <a:xfrm>
            <a:off x="863136" y="2660347"/>
            <a:ext cx="9257907" cy="1038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800" dirty="0">
                <a:latin typeface="Montserrat SemiBold" panose="00000700000000000000" pitchFamily="2" charset="-52"/>
              </a:rPr>
              <a:t>3.  Головоломки</a:t>
            </a:r>
          </a:p>
        </p:txBody>
      </p:sp>
    </p:spTree>
    <p:extLst>
      <p:ext uri="{BB962C8B-B14F-4D97-AF65-F5344CB8AC3E}">
        <p14:creationId xmlns:p14="http://schemas.microsoft.com/office/powerpoint/2010/main" val="16115162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22.05.2024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919" y="3083661"/>
            <a:ext cx="4844161" cy="690677"/>
          </a:xfrm>
        </p:spPr>
        <p:txBody>
          <a:bodyPr>
            <a:noAutofit/>
          </a:bodyPr>
          <a:lstStyle/>
          <a:p>
            <a:r>
              <a:rPr lang="ru-RU" sz="6400" dirty="0">
                <a:latin typeface="Montserrat ExtraBold" panose="00000900000000000000" pitchFamily="2" charset="-52"/>
              </a:rPr>
              <a:t>Вопросы?</a:t>
            </a:r>
            <a:endParaRPr lang="ru-RU" sz="6400" dirty="0"/>
          </a:p>
        </p:txBody>
      </p:sp>
    </p:spTree>
    <p:extLst>
      <p:ext uri="{BB962C8B-B14F-4D97-AF65-F5344CB8AC3E}">
        <p14:creationId xmlns:p14="http://schemas.microsoft.com/office/powerpoint/2010/main" val="2774489601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117</Words>
  <Application>Microsoft Office PowerPoint</Application>
  <PresentationFormat>Широкоэкранный</PresentationFormat>
  <Paragraphs>59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Montserrat ExtraBold</vt:lpstr>
      <vt:lpstr>Calibri</vt:lpstr>
      <vt:lpstr>SamsungOne 450C</vt:lpstr>
      <vt:lpstr>Montserrat Bold</vt:lpstr>
      <vt:lpstr>Arial</vt:lpstr>
      <vt:lpstr>SamsungOne 800C</vt:lpstr>
      <vt:lpstr>Montserrat SemiBold</vt:lpstr>
      <vt:lpstr>Samsung IT School White</vt:lpstr>
      <vt:lpstr>Samsung IT School En</vt:lpstr>
      <vt:lpstr>Samsung IT School White En</vt:lpstr>
      <vt:lpstr>Smart alarm</vt:lpstr>
      <vt:lpstr>Введение</vt:lpstr>
      <vt:lpstr>Приложение</vt:lpstr>
      <vt:lpstr>Приложение</vt:lpstr>
      <vt:lpstr>Архитектура</vt:lpstr>
      <vt:lpstr>Демонстрация</vt:lpstr>
      <vt:lpstr>Перспектива</vt:lpstr>
      <vt:lpstr>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Welcome! Azzazichka</cp:lastModifiedBy>
  <cp:revision>52</cp:revision>
  <dcterms:created xsi:type="dcterms:W3CDTF">2020-05-25T08:37:09Z</dcterms:created>
  <dcterms:modified xsi:type="dcterms:W3CDTF">2024-05-22T17:18:21Z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